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3901E-68A2-7244-BBC9-624306AA8B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43B519-0860-924E-8A8A-9208477494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FEE33F-B7DD-CD46-8A70-8FBF173EE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107B8-023F-6849-8C7B-45BC243CD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DD45AE-2F7D-4940-BE7F-79B7D0463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533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F4F51-81F1-5D44-9107-4B8A38D5E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DB21BB-1258-B447-9511-D0F8722D3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2B659-12B9-2E40-80B4-566452107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CA0A3C-733A-5D49-ADF3-E338FD183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4B6A96-8997-404C-A299-AC457B82A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05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6AE704-E6F8-5248-B0C3-E92635ECF9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E25F08-3762-7949-A004-E4BF70C35D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A88D95-3671-4C46-BEB3-40F0BB0C4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6BCE43-5163-4143-99E3-AD314FD32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961C6-282E-7D43-9340-CEA908936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11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28E77-B5AF-2448-A8F8-CC28BA12C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40175-03FD-234B-9638-62380ABFC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43760-59C7-814D-A7D5-3359D8A3C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816B90-EA0D-E945-9500-50AFF79C3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176B5-8045-6744-B895-E4250EE7C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143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836D6-DEFB-B74B-9374-2A9D27758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20AD32-1442-A548-8C2F-F11C1A59B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66D74F-84B6-1D41-A339-BF7DDB9ED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3A69CC-CFF0-104C-ADC3-85B4D3518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7A5E8-DC88-674D-9D23-75BA83E11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162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AE017-0465-D940-BDF0-C69B56463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22CA6-C7E2-C340-A0D7-DDB1CE79C3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005217-BC79-F74E-973A-204B33A478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1A80C1-11A0-AA4B-9FFF-80268D552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F0E58B-6E28-5B4D-9C1F-311EFE52A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1BAC0D-BFD1-BA43-8DFB-DB275E062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274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FEE3E-9EE4-A04A-8A5F-12EBD0F24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A0DA83-151C-F845-A8A0-9922DE6FDD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001828-98A0-2A48-BC80-5D729ABCF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D70397-4124-EF41-9E5B-42EA416876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2B026E-E544-B746-9D7C-657BD9D25F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7521A5-603D-124F-B89C-0D3E634EA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E0DDDA-B488-DC42-9645-C93F1E52E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841DCB-FCD9-1146-A7E5-3DA4AFE8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53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9AC5B-34E1-1E46-90A3-59627297C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73C03A-1F49-DA44-9DA7-970BBD093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34606F-35B4-ED48-8C3B-3FE97703C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D28BB4-B1BD-FF45-8B88-97FA6C3D9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495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89B5E4-E0EF-444F-86D2-EB15AC4EC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0E644C-5C57-1742-8B5B-66991C858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FFAAA0-2E59-894D-B961-FC3EAE02A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30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9C3F1-3995-A248-B08D-47307714B0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6AB0F-4FDF-A240-AF97-1DD6E83B9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C2FAF3-7601-0745-9C74-714116C9C6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EC5506-630C-D649-ACF4-C1DC77B2B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CBE1DE-6E39-C948-85D8-690F9BACD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87D125-A97F-6945-A756-F854C9B01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872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6A685-CBCC-1F44-8511-79EB9C98C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36B745-2F5B-E847-ABA2-961074F381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8A2190-047A-4C46-9C32-A57CD4021C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03118-AB5C-824E-BB4C-AD720832C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CCDF49-AAAD-1C40-8DFD-15BE63401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26F1B0-C1A6-7D42-9BE8-46BD644B0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64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00826C-431A-CB46-9AE1-F0CDB1FBB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51F04B-A1D7-C846-9F78-E07D68DD13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CDEBC-2B1C-854B-9AE4-6FDAD00E3D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43269-B143-C947-80F1-CB7BBD471241}" type="datetimeFigureOut">
              <a:rPr lang="en-US" smtClean="0"/>
              <a:t>8/17/23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69C4BE-E0C4-A040-BB13-855BD2B9F2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A01211-A3CC-F04A-94F7-6EC02D1672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906A9-2C37-6241-AB10-8D9884192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84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21" Type="http://schemas.openxmlformats.org/officeDocument/2006/relationships/image" Target="../media/image20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20" Type="http://schemas.openxmlformats.org/officeDocument/2006/relationships/image" Target="../media/image19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19" Type="http://schemas.openxmlformats.org/officeDocument/2006/relationships/image" Target="../media/image18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Relationship Id="rId22" Type="http://schemas.openxmlformats.org/officeDocument/2006/relationships/image" Target="../media/image21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13" Type="http://schemas.openxmlformats.org/officeDocument/2006/relationships/image" Target="../media/image27.emf"/><Relationship Id="rId18" Type="http://schemas.openxmlformats.org/officeDocument/2006/relationships/image" Target="../media/image32.emf"/><Relationship Id="rId3" Type="http://schemas.openxmlformats.org/officeDocument/2006/relationships/image" Target="../media/image2.emf"/><Relationship Id="rId21" Type="http://schemas.openxmlformats.org/officeDocument/2006/relationships/image" Target="../media/image35.emf"/><Relationship Id="rId7" Type="http://schemas.openxmlformats.org/officeDocument/2006/relationships/image" Target="../media/image20.emf"/><Relationship Id="rId12" Type="http://schemas.openxmlformats.org/officeDocument/2006/relationships/image" Target="../media/image26.emf"/><Relationship Id="rId17" Type="http://schemas.openxmlformats.org/officeDocument/2006/relationships/image" Target="../media/image31.emf"/><Relationship Id="rId2" Type="http://schemas.openxmlformats.org/officeDocument/2006/relationships/image" Target="../media/image1.emf"/><Relationship Id="rId16" Type="http://schemas.openxmlformats.org/officeDocument/2006/relationships/image" Target="../media/image30.emf"/><Relationship Id="rId20" Type="http://schemas.openxmlformats.org/officeDocument/2006/relationships/image" Target="../media/image34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emf"/><Relationship Id="rId11" Type="http://schemas.openxmlformats.org/officeDocument/2006/relationships/image" Target="../media/image25.emf"/><Relationship Id="rId5" Type="http://schemas.openxmlformats.org/officeDocument/2006/relationships/image" Target="../media/image4.emf"/><Relationship Id="rId15" Type="http://schemas.openxmlformats.org/officeDocument/2006/relationships/image" Target="../media/image29.emf"/><Relationship Id="rId10" Type="http://schemas.openxmlformats.org/officeDocument/2006/relationships/image" Target="../media/image24.emf"/><Relationship Id="rId19" Type="http://schemas.openxmlformats.org/officeDocument/2006/relationships/image" Target="../media/image33.emf"/><Relationship Id="rId4" Type="http://schemas.openxmlformats.org/officeDocument/2006/relationships/image" Target="../media/image3.emf"/><Relationship Id="rId9" Type="http://schemas.openxmlformats.org/officeDocument/2006/relationships/image" Target="../media/image23.emf"/><Relationship Id="rId14" Type="http://schemas.openxmlformats.org/officeDocument/2006/relationships/image" Target="../media/image2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E6F1088-AE05-8840-8CA7-786BB26601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85" y="1979338"/>
            <a:ext cx="647700" cy="1428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90FC420-2440-4B4B-9628-7CC3B9D864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6566" y="1973160"/>
            <a:ext cx="647700" cy="1428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EFE3012-5283-AB44-AC3C-2000AF2A6A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02108" y="1991695"/>
            <a:ext cx="647700" cy="1428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20AA182-DC03-064A-A73F-C42D0F2E64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02108" y="3393264"/>
            <a:ext cx="647700" cy="142875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ED47EB2A-93B7-7246-B0DE-2DF0BAF14981}"/>
              </a:ext>
            </a:extLst>
          </p:cNvPr>
          <p:cNvSpPr txBox="1"/>
          <p:nvPr/>
        </p:nvSpPr>
        <p:spPr>
          <a:xfrm>
            <a:off x="395415" y="1079117"/>
            <a:ext cx="114497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First line of mechanism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(add intermediates in order between the arrows, and draw arrows):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8755E4E-0987-0E4B-86E1-438AE6E43E10}"/>
              </a:ext>
            </a:extLst>
          </p:cNvPr>
          <p:cNvCxnSpPr>
            <a:cxnSpLocks/>
          </p:cNvCxnSpPr>
          <p:nvPr/>
        </p:nvCxnSpPr>
        <p:spPr>
          <a:xfrm flipV="1">
            <a:off x="395415" y="2582307"/>
            <a:ext cx="10941269" cy="70794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847E0AA5-F13A-7B4D-8B5A-D0DFF45F14CD}"/>
              </a:ext>
            </a:extLst>
          </p:cNvPr>
          <p:cNvSpPr txBox="1"/>
          <p:nvPr/>
        </p:nvSpPr>
        <p:spPr>
          <a:xfrm>
            <a:off x="395415" y="263864"/>
            <a:ext cx="33588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Arrange the following images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To indicate the mechanism of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reaction and draw arrows: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B2FF4EE5-920C-2A4A-9EB9-D9C46A96B5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3731" y="3417912"/>
            <a:ext cx="647700" cy="142875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1C32AA29-96F4-5348-A37A-FF216F2DE7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6566" y="3417912"/>
            <a:ext cx="647700" cy="142875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54476EB8-EDE4-C346-A3F4-BD5E76CCC526}"/>
              </a:ext>
            </a:extLst>
          </p:cNvPr>
          <p:cNvSpPr txBox="1"/>
          <p:nvPr/>
        </p:nvSpPr>
        <p:spPr>
          <a:xfrm>
            <a:off x="395415" y="2660773"/>
            <a:ext cx="11649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Second line of mechanism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(add intermediates in order between the arrows, and </a:t>
            </a:r>
            <a:r>
              <a:rPr lang="en-US" sz="1600">
                <a:latin typeface="Arial" panose="020B0604020202020204" pitchFamily="34" charset="0"/>
                <a:cs typeface="Arial" panose="020B0604020202020204" pitchFamily="34" charset="0"/>
              </a:rPr>
              <a:t>draw arrows):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294C903-9B9A-9842-BF3D-345B850E6F83}"/>
              </a:ext>
            </a:extLst>
          </p:cNvPr>
          <p:cNvCxnSpPr>
            <a:cxnSpLocks/>
          </p:cNvCxnSpPr>
          <p:nvPr/>
        </p:nvCxnSpPr>
        <p:spPr>
          <a:xfrm flipV="1">
            <a:off x="395415" y="4059009"/>
            <a:ext cx="10941269" cy="70794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3166EF82-2ED9-B349-92D0-9AE4D3ACB95F}"/>
              </a:ext>
            </a:extLst>
          </p:cNvPr>
          <p:cNvSpPr txBox="1"/>
          <p:nvPr/>
        </p:nvSpPr>
        <p:spPr>
          <a:xfrm>
            <a:off x="395415" y="4137382"/>
            <a:ext cx="71151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Use these figures (leave the unused ones down here):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397CB7E-77A1-24B6-FA50-DC5A9AC16B4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76522" y="28283"/>
            <a:ext cx="4470400" cy="11176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AE1DD92-B6F0-E700-765C-A15E60BE8D8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13341" y="4897385"/>
            <a:ext cx="774700" cy="2921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96752C6-4B72-2F7D-C418-BB02776CA67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65909" y="5627840"/>
            <a:ext cx="1244600" cy="7747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9B231972-CCB1-82AC-9D15-8EA49204B06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271353" y="5973909"/>
            <a:ext cx="1016000" cy="5969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02CE1CF-F045-027B-EDEE-15B8672D27F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77797" y="5627840"/>
            <a:ext cx="1244600" cy="8382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56D4D56-B6B8-828B-011A-D5B0CBCEC4E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324363" y="5778883"/>
            <a:ext cx="1333500" cy="6096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127EA11F-2106-0797-5F70-D0053D65E18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250537" y="5778883"/>
            <a:ext cx="787400" cy="5080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BC404AE5-C9D6-CE51-8C92-AD6E5BEA130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388995" y="4718733"/>
            <a:ext cx="1168400" cy="673100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5FD3E66B-18F3-68BC-C196-A0F447E5DA4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661159" y="4507007"/>
            <a:ext cx="1054100" cy="774700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41553290-7CEE-8ED3-EBCE-A174F73314B1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329204" y="4516385"/>
            <a:ext cx="952500" cy="825500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DD81B7AD-5E38-3249-2383-DBE53CC43C72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749358" y="4811177"/>
            <a:ext cx="787400" cy="393700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AE428D24-18FD-D0D0-E38D-D74705DF5A0B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0119987" y="4163566"/>
            <a:ext cx="635000" cy="190500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FF9DCBC7-66AD-CF08-4540-980A490816CD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0119987" y="4703857"/>
            <a:ext cx="635000" cy="190500"/>
          </a:xfrm>
          <a:prstGeom prst="rect">
            <a:avLst/>
          </a:prstGeom>
        </p:spPr>
      </p:pic>
      <p:pic>
        <p:nvPicPr>
          <p:cNvPr id="42" name="Picture 41">
            <a:extLst>
              <a:ext uri="{FF2B5EF4-FFF2-40B4-BE49-F238E27FC236}">
                <a16:creationId xmlns:a16="http://schemas.microsoft.com/office/drawing/2014/main" id="{8E239041-B6E9-F17A-101F-2DAE32337631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119987" y="5267797"/>
            <a:ext cx="546100" cy="190500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1C8710E-A302-686C-069A-3D3F3692E4E1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156651" y="5805228"/>
            <a:ext cx="546100" cy="190500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92F5B724-CADA-2132-17D2-7F2AC6EC44CC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727682" y="5982652"/>
            <a:ext cx="800100" cy="393700"/>
          </a:xfrm>
          <a:prstGeom prst="rect">
            <a:avLst/>
          </a:prstGeom>
        </p:spPr>
      </p:pic>
      <p:pic>
        <p:nvPicPr>
          <p:cNvPr id="46" name="Picture 45">
            <a:extLst>
              <a:ext uri="{FF2B5EF4-FFF2-40B4-BE49-F238E27FC236}">
                <a16:creationId xmlns:a16="http://schemas.microsoft.com/office/drawing/2014/main" id="{4CCD0ADD-F1FF-7932-FBEA-A9025128D918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785747" y="4878821"/>
            <a:ext cx="1028700" cy="444500"/>
          </a:xfrm>
          <a:prstGeom prst="rect">
            <a:avLst/>
          </a:prstGeom>
        </p:spPr>
      </p:pic>
      <p:pic>
        <p:nvPicPr>
          <p:cNvPr id="47" name="Picture 46">
            <a:extLst>
              <a:ext uri="{FF2B5EF4-FFF2-40B4-BE49-F238E27FC236}">
                <a16:creationId xmlns:a16="http://schemas.microsoft.com/office/drawing/2014/main" id="{7B82F5B4-F919-F33B-A510-D4631F290A57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1411371" y="4170026"/>
            <a:ext cx="393700" cy="381000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A46025E2-804B-E4F3-3EA9-847319E004A5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1411371" y="4929135"/>
            <a:ext cx="393700" cy="381000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1C048D16-51FB-940F-E974-6C78F1CDDFD8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1411371" y="5665940"/>
            <a:ext cx="393700" cy="381000"/>
          </a:xfrm>
          <a:prstGeom prst="rect">
            <a:avLst/>
          </a:prstGeom>
        </p:spPr>
      </p:pic>
      <p:pic>
        <p:nvPicPr>
          <p:cNvPr id="61" name="Picture 60">
            <a:extLst>
              <a:ext uri="{FF2B5EF4-FFF2-40B4-BE49-F238E27FC236}">
                <a16:creationId xmlns:a16="http://schemas.microsoft.com/office/drawing/2014/main" id="{A3C966A3-6A2E-86BA-EAA6-9A0D7DE927FB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7314161" y="5561159"/>
            <a:ext cx="977900" cy="82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678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E6F1088-AE05-8840-8CA7-786BB26601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85" y="1979338"/>
            <a:ext cx="647700" cy="14287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90FC420-2440-4B4B-9628-7CC3B9D864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6566" y="1973160"/>
            <a:ext cx="647700" cy="14287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EFE3012-5283-AB44-AC3C-2000AF2A6A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02108" y="1991695"/>
            <a:ext cx="647700" cy="1428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20AA182-DC03-064A-A73F-C42D0F2E64C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02108" y="3455894"/>
            <a:ext cx="647700" cy="142875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ED47EB2A-93B7-7246-B0DE-2DF0BAF14981}"/>
              </a:ext>
            </a:extLst>
          </p:cNvPr>
          <p:cNvSpPr txBox="1"/>
          <p:nvPr/>
        </p:nvSpPr>
        <p:spPr>
          <a:xfrm>
            <a:off x="395415" y="1079117"/>
            <a:ext cx="114497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Initiation steps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(add intermediates in order between the arrows, and draw arrows):</a:t>
            </a:r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8755E4E-0987-0E4B-86E1-438AE6E43E10}"/>
              </a:ext>
            </a:extLst>
          </p:cNvPr>
          <p:cNvCxnSpPr>
            <a:cxnSpLocks/>
          </p:cNvCxnSpPr>
          <p:nvPr/>
        </p:nvCxnSpPr>
        <p:spPr>
          <a:xfrm flipV="1">
            <a:off x="395415" y="2707567"/>
            <a:ext cx="10941269" cy="70794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847E0AA5-F13A-7B4D-8B5A-D0DFF45F14CD}"/>
              </a:ext>
            </a:extLst>
          </p:cNvPr>
          <p:cNvSpPr txBox="1"/>
          <p:nvPr/>
        </p:nvSpPr>
        <p:spPr>
          <a:xfrm>
            <a:off x="395415" y="263864"/>
            <a:ext cx="33588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Arrange the following images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To indicate the mechanism of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The reaction and draw arrows:</a:t>
            </a: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B2FF4EE5-920C-2A4A-9EB9-D9C46A96B5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3731" y="3480542"/>
            <a:ext cx="647700" cy="142875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1C32AA29-96F4-5348-A37A-FF216F2DE7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6566" y="3480542"/>
            <a:ext cx="647700" cy="142875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54476EB8-EDE4-C346-A3F4-BD5E76CCC526}"/>
              </a:ext>
            </a:extLst>
          </p:cNvPr>
          <p:cNvSpPr txBox="1"/>
          <p:nvPr/>
        </p:nvSpPr>
        <p:spPr>
          <a:xfrm>
            <a:off x="395415" y="2723403"/>
            <a:ext cx="11649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>
                <a:latin typeface="Arial" panose="020B0604020202020204" pitchFamily="34" charset="0"/>
                <a:cs typeface="Arial" panose="020B0604020202020204" pitchFamily="34" charset="0"/>
              </a:rPr>
              <a:t>Propagation steps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(add intermediates in order between the arrows, and draw arrows):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E294C903-9B9A-9842-BF3D-345B850E6F83}"/>
              </a:ext>
            </a:extLst>
          </p:cNvPr>
          <p:cNvCxnSpPr>
            <a:cxnSpLocks/>
          </p:cNvCxnSpPr>
          <p:nvPr/>
        </p:nvCxnSpPr>
        <p:spPr>
          <a:xfrm flipV="1">
            <a:off x="395415" y="4334581"/>
            <a:ext cx="10941269" cy="70794"/>
          </a:xfrm>
          <a:prstGeom prst="line">
            <a:avLst/>
          </a:prstGeom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3166EF82-2ED9-B349-92D0-9AE4D3ACB95F}"/>
              </a:ext>
            </a:extLst>
          </p:cNvPr>
          <p:cNvSpPr txBox="1"/>
          <p:nvPr/>
        </p:nvSpPr>
        <p:spPr>
          <a:xfrm>
            <a:off x="395415" y="4362850"/>
            <a:ext cx="71151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Use these figures (leave the unused ones down here):</a:t>
            </a: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8E239041-B6E9-F17A-101F-2DAE3233763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88007" y="5914258"/>
            <a:ext cx="546100" cy="190500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B1C8710E-A302-686C-069A-3D3F3692E4E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88007" y="6364007"/>
            <a:ext cx="546100" cy="190500"/>
          </a:xfrm>
          <a:prstGeom prst="rect">
            <a:avLst/>
          </a:prstGeom>
        </p:spPr>
      </p:pic>
      <p:pic>
        <p:nvPicPr>
          <p:cNvPr id="48" name="Picture 47">
            <a:extLst>
              <a:ext uri="{FF2B5EF4-FFF2-40B4-BE49-F238E27FC236}">
                <a16:creationId xmlns:a16="http://schemas.microsoft.com/office/drawing/2014/main" id="{A46025E2-804B-E4F3-3EA9-847319E004A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252260" y="5489782"/>
            <a:ext cx="393700" cy="381000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1C048D16-51FB-940F-E974-6C78F1CDDFD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236007" y="6075909"/>
            <a:ext cx="393700" cy="381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A26FAC3-AE52-A8FE-6213-9C974AAAEAD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00009" y="184125"/>
            <a:ext cx="3975100" cy="9017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37659FD-1F32-23AB-D971-B4EE0F40DF7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803111" y="64864"/>
            <a:ext cx="4229100" cy="1041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398944B-20F1-D6EC-551D-440784C9A42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3998" y="4788577"/>
            <a:ext cx="787400" cy="6096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53D504B-FB08-5144-47B9-817DC8902C4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03998" y="5957684"/>
            <a:ext cx="774700" cy="60960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0ABE7ECE-67BA-BD55-EF3E-200925D28BD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074240" y="4794927"/>
            <a:ext cx="1016000" cy="5969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8CA0ECD6-BA5B-8440-1DF4-F38EB9D86113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873082" y="4788577"/>
            <a:ext cx="1168400" cy="6096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116B36C1-A713-D1C1-2379-45C3DDA821A1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870526" y="5957684"/>
            <a:ext cx="1168400" cy="60960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A4C9648-CC83-44BE-19BC-A9A462022E5E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1223346" y="4394341"/>
            <a:ext cx="393700" cy="381000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D8CEECD3-0D0E-0085-7156-EE5A3FED3421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1236007" y="4941803"/>
            <a:ext cx="393700" cy="38100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070B955-40C0-ECA3-A160-0278F8F2E24F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067666" y="4794927"/>
            <a:ext cx="1016000" cy="596900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F31B9E46-9CCD-A054-E369-C756B2B83B2C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9866509" y="4744127"/>
            <a:ext cx="762000" cy="698500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E9AC9A6B-BE7B-F5A3-22C6-899BCE8CF4A0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5824324" y="4661577"/>
            <a:ext cx="1460500" cy="863600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01BEA072-3713-0F1D-624F-245CC58E886D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126052" y="5913234"/>
            <a:ext cx="952500" cy="698500"/>
          </a:xfrm>
          <a:prstGeom prst="rect">
            <a:avLst/>
          </a:prstGeom>
        </p:spPr>
      </p:pic>
      <p:pic>
        <p:nvPicPr>
          <p:cNvPr id="51" name="Picture 50">
            <a:extLst>
              <a:ext uri="{FF2B5EF4-FFF2-40B4-BE49-F238E27FC236}">
                <a16:creationId xmlns:a16="http://schemas.microsoft.com/office/drawing/2014/main" id="{3A177405-B43B-A20A-3CD2-B2C34AB53D7A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5852240" y="5798934"/>
            <a:ext cx="1460500" cy="927100"/>
          </a:xfrm>
          <a:prstGeom prst="rect">
            <a:avLst/>
          </a:prstGeom>
        </p:spPr>
      </p:pic>
      <p:pic>
        <p:nvPicPr>
          <p:cNvPr id="52" name="Picture 51">
            <a:extLst>
              <a:ext uri="{FF2B5EF4-FFF2-40B4-BE49-F238E27FC236}">
                <a16:creationId xmlns:a16="http://schemas.microsoft.com/office/drawing/2014/main" id="{C39ADFF2-4FCB-A9EA-D0FE-8E6DD1F12608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2092012" y="5957684"/>
            <a:ext cx="9652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188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116</Words>
  <Application>Microsoft Macintosh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Comito, Robert J</dc:creator>
  <cp:lastModifiedBy>Comito, Robert J</cp:lastModifiedBy>
  <cp:revision>17</cp:revision>
  <dcterms:created xsi:type="dcterms:W3CDTF">2021-04-26T17:32:50Z</dcterms:created>
  <dcterms:modified xsi:type="dcterms:W3CDTF">2023-08-17T14:17:51Z</dcterms:modified>
</cp:coreProperties>
</file>